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9" r:id="rId3"/>
    <p:sldMasterId id="2147483709" r:id="rId4"/>
  </p:sldMasterIdLst>
  <p:notesMasterIdLst>
    <p:notesMasterId r:id="rId18"/>
  </p:notesMasterIdLst>
  <p:handoutMasterIdLst>
    <p:handoutMasterId r:id="rId19"/>
  </p:handoutMasterIdLst>
  <p:sldIdLst>
    <p:sldId id="269" r:id="rId5"/>
    <p:sldId id="316" r:id="rId6"/>
    <p:sldId id="322" r:id="rId7"/>
    <p:sldId id="323" r:id="rId8"/>
    <p:sldId id="317" r:id="rId9"/>
    <p:sldId id="325" r:id="rId10"/>
    <p:sldId id="326" r:id="rId11"/>
    <p:sldId id="318" r:id="rId12"/>
    <p:sldId id="324" r:id="rId13"/>
    <p:sldId id="327" r:id="rId14"/>
    <p:sldId id="321" r:id="rId15"/>
    <p:sldId id="315"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5" autoAdjust="0"/>
    <p:restoredTop sz="71988" autoAdjust="0"/>
  </p:normalViewPr>
  <p:slideViewPr>
    <p:cSldViewPr snapToGrid="0">
      <p:cViewPr varScale="1">
        <p:scale>
          <a:sx n="79" d="100"/>
          <a:sy n="79" d="100"/>
        </p:scale>
        <p:origin x="-1648" y="-104"/>
      </p:cViewPr>
      <p:guideLst>
        <p:guide orient="horz" pos="2160"/>
        <p:guide pos="3840"/>
      </p:guideLst>
    </p:cSldViewPr>
  </p:slideViewPr>
  <p:outlineViewPr>
    <p:cViewPr>
      <p:scale>
        <a:sx n="33" d="100"/>
        <a:sy n="33" d="100"/>
      </p:scale>
      <p:origin x="0" y="-744"/>
    </p:cViewPr>
  </p:outlineViewPr>
  <p:notesTextViewPr>
    <p:cViewPr>
      <p:scale>
        <a:sx n="1" d="1"/>
        <a:sy n="1" d="1"/>
      </p:scale>
      <p:origin x="0" y="0"/>
    </p:cViewPr>
  </p:notesTextViewPr>
  <p:notesViewPr>
    <p:cSldViewPr snapToGrid="0">
      <p:cViewPr varScale="1">
        <p:scale>
          <a:sx n="69" d="100"/>
          <a:sy n="69" d="100"/>
        </p:scale>
        <p:origin x="2784"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User average per</a:t>
            </a:r>
            <a:r>
              <a:rPr lang="en-US" baseline="0" dirty="0" smtClean="0"/>
              <a:t> month</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Sales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6.0</c:v>
                </c:pt>
                <c:pt idx="1">
                  <c:v>3.0</c:v>
                </c:pt>
                <c:pt idx="2">
                  <c:v>2.5</c:v>
                </c:pt>
                <c:pt idx="3">
                  <c:v>4.0</c:v>
                </c:pt>
                <c:pt idx="4">
                  <c:v>2.0</c:v>
                </c:pt>
                <c:pt idx="5">
                  <c:v>3.0</c:v>
                </c:pt>
                <c:pt idx="6">
                  <c:v>2.0</c:v>
                </c:pt>
                <c:pt idx="7">
                  <c:v>4.0</c:v>
                </c:pt>
                <c:pt idx="8">
                  <c:v>2.0</c:v>
                </c:pt>
                <c:pt idx="9">
                  <c:v>3.0</c:v>
                </c:pt>
                <c:pt idx="10">
                  <c:v>2.0</c:v>
                </c:pt>
                <c:pt idx="11">
                  <c:v>8.0</c:v>
                </c:pt>
              </c:numCache>
            </c:numRef>
          </c:val>
          <c:smooth val="0"/>
        </c:ser>
        <c:dLbls>
          <c:showLegendKey val="0"/>
          <c:showVal val="0"/>
          <c:showCatName val="0"/>
          <c:showSerName val="0"/>
          <c:showPercent val="0"/>
          <c:showBubbleSize val="0"/>
        </c:dLbls>
        <c:marker val="1"/>
        <c:smooth val="0"/>
        <c:axId val="-2116695992"/>
        <c:axId val="-2097125992"/>
      </c:lineChart>
      <c:catAx>
        <c:axId val="-211669599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7125992"/>
        <c:crosses val="autoZero"/>
        <c:auto val="1"/>
        <c:lblAlgn val="ctr"/>
        <c:lblOffset val="100"/>
        <c:noMultiLvlLbl val="0"/>
      </c:catAx>
      <c:valAx>
        <c:axId val="-2097125992"/>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211669599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21AABA-963C-4E6E-B14D-A2BCA0C18E04}" type="datetimeFigureOut">
              <a:rPr lang="en-US" smtClean="0"/>
              <a:t>11/8/13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72DBB0-82E0-4F0D-A4E6-B352C2DAFFE7}" type="slidenum">
              <a:rPr lang="en-US" smtClean="0"/>
              <a:t>‹#›</a:t>
            </a:fld>
            <a:endParaRPr lang="en-US"/>
          </a:p>
        </p:txBody>
      </p:sp>
    </p:spTree>
    <p:extLst>
      <p:ext uri="{BB962C8B-B14F-4D97-AF65-F5344CB8AC3E}">
        <p14:creationId xmlns:p14="http://schemas.microsoft.com/office/powerpoint/2010/main" val="494415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25B99-9A90-4DC2-8EB3-0166FF1A666A}" type="datetimeFigureOut">
              <a:rPr lang="en-US" smtClean="0"/>
              <a:t>11/8/13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47181-0E30-480C-BF0D-489069BF727D}" type="slidenum">
              <a:rPr lang="en-US" smtClean="0"/>
              <a:t>‹#›</a:t>
            </a:fld>
            <a:endParaRPr lang="en-US"/>
          </a:p>
        </p:txBody>
      </p:sp>
    </p:spTree>
    <p:extLst>
      <p:ext uri="{BB962C8B-B14F-4D97-AF65-F5344CB8AC3E}">
        <p14:creationId xmlns:p14="http://schemas.microsoft.com/office/powerpoint/2010/main" val="197541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510449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Invented</a:t>
            </a:r>
            <a:r>
              <a:rPr lang="en-US" baseline="0" dirty="0" smtClean="0"/>
              <a:t> in 1941 is considered by many as being the first working programmable, fully working automatic computing machine.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2</a:t>
            </a:fld>
            <a:endParaRPr lang="en-US"/>
          </a:p>
        </p:txBody>
      </p:sp>
    </p:spTree>
    <p:extLst>
      <p:ext uri="{BB962C8B-B14F-4D97-AF65-F5344CB8AC3E}">
        <p14:creationId xmlns:p14="http://schemas.microsoft.com/office/powerpoint/2010/main" val="324599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1953 –</a:t>
            </a:r>
            <a:r>
              <a:rPr lang="en-US" baseline="0" dirty="0" smtClean="0"/>
              <a:t> prototype - </a:t>
            </a:r>
            <a:r>
              <a:rPr lang="en-US" dirty="0" err="1" smtClean="0"/>
              <a:t>machien</a:t>
            </a:r>
            <a:r>
              <a:rPr lang="en-US" dirty="0" smtClean="0"/>
              <a:t> had 92 point-contact</a:t>
            </a:r>
            <a:r>
              <a:rPr lang="en-US" baseline="0" dirty="0" smtClean="0"/>
              <a:t> transistors and 550 diodes </a:t>
            </a:r>
            <a:r>
              <a:rPr lang="en-US" baseline="0" dirty="0" err="1" smtClean="0"/>
              <a:t>manufactored</a:t>
            </a:r>
            <a:r>
              <a:rPr lang="en-US" baseline="0" dirty="0" smtClean="0"/>
              <a:t> by STC.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1955 – experimental - had 200 point-contact transistors.</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4</a:t>
            </a:fld>
            <a:endParaRPr lang="en-US"/>
          </a:p>
        </p:txBody>
      </p:sp>
    </p:spTree>
    <p:extLst>
      <p:ext uri="{BB962C8B-B14F-4D97-AF65-F5344CB8AC3E}">
        <p14:creationId xmlns:p14="http://schemas.microsoft.com/office/powerpoint/2010/main" val="45625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IBM personal computer, launched</a:t>
            </a:r>
            <a:r>
              <a:rPr lang="en-US" baseline="0" dirty="0" smtClean="0"/>
              <a:t> in 1988 was a key step in the direction of the personal computer vision</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5</a:t>
            </a:fld>
            <a:endParaRPr lang="en-US"/>
          </a:p>
        </p:txBody>
      </p:sp>
    </p:spTree>
    <p:extLst>
      <p:ext uri="{BB962C8B-B14F-4D97-AF65-F5344CB8AC3E}">
        <p14:creationId xmlns:p14="http://schemas.microsoft.com/office/powerpoint/2010/main" val="64856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ways of interacting</a:t>
            </a:r>
            <a:r>
              <a:rPr lang="en-US" baseline="0" dirty="0" smtClean="0"/>
              <a:t> with the apps we develop today – mobile / Web 2.0 /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64856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Eventually,</a:t>
            </a:r>
            <a:r>
              <a:rPr lang="en-US" baseline="0" dirty="0" smtClean="0"/>
              <a:t> you get </a:t>
            </a:r>
            <a:r>
              <a:rPr lang="en-US" dirty="0" smtClean="0"/>
              <a:t>more users, and with those, the need</a:t>
            </a:r>
            <a:r>
              <a:rPr lang="en-US" baseline="0" dirty="0" smtClean="0"/>
              <a:t> to process their multiple requests</a:t>
            </a:r>
            <a:endParaRPr lang="pt-PT" dirty="0"/>
          </a:p>
        </p:txBody>
      </p:sp>
      <p:sp>
        <p:nvSpPr>
          <p:cNvPr id="4" name="Slide Number Placeholder 3"/>
          <p:cNvSpPr>
            <a:spLocks noGrp="1"/>
          </p:cNvSpPr>
          <p:nvPr>
            <p:ph type="sldNum" sz="quarter" idx="10"/>
          </p:nvPr>
        </p:nvSpPr>
        <p:spPr/>
        <p:txBody>
          <a:bodyPr/>
          <a:lstStyle/>
          <a:p>
            <a:fld id="{FD347181-0E30-480C-BF0D-489069BF727D}" type="slidenum">
              <a:rPr lang="en-US" smtClean="0"/>
              <a:t>10</a:t>
            </a:fld>
            <a:endParaRPr lang="en-US"/>
          </a:p>
        </p:txBody>
      </p:sp>
    </p:spTree>
    <p:extLst>
      <p:ext uri="{BB962C8B-B14F-4D97-AF65-F5344CB8AC3E}">
        <p14:creationId xmlns:p14="http://schemas.microsoft.com/office/powerpoint/2010/main" val="448400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microsoft.com/office/2007/relationships/hdphoto" Target="../media/hdphoto3.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3.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799"/>
            <a:ext cx="1115191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313275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8" cy="747897"/>
          </a:xfrm>
        </p:spPr>
        <p:txBody>
          <a:bodyPr/>
          <a:lstStyle>
            <a:lvl1pPr>
              <a:defRPr sz="541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905" indent="-4032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84" indent="-3460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39" indent="-3365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Tree>
    <p:extLst>
      <p:ext uri="{BB962C8B-B14F-4D97-AF65-F5344CB8AC3E}">
        <p14:creationId xmlns:p14="http://schemas.microsoft.com/office/powerpoint/2010/main" val="20913952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647591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259168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2991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413890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47367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517337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6051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30574874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562553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8" cy="20043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052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245009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827031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43683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7688588" y="1389423"/>
            <a:ext cx="4495800" cy="4057650"/>
          </a:xfrm>
          <a:prstGeom prst="rect">
            <a:avLst/>
          </a:prstGeom>
        </p:spPr>
      </p:pic>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99443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32207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641550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214178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2624505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7063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8665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564873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4" y="1447803"/>
            <a:ext cx="11151918" cy="20043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6989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299026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56185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565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955523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629007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44789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655356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0215466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2042315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894035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2919802"/>
      </p:ext>
    </p:extLst>
  </p:cSld>
  <p:clrMapOvr>
    <a:masterClrMapping/>
  </p:clrMapOvr>
  <p:transition xmlns:p14="http://schemas.microsoft.com/office/powerpoint/2010/mai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565096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809181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65960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32099223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39848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7708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13505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799"/>
            <a:ext cx="1115191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8534978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8" cy="20043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3241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4" y="1447803"/>
            <a:ext cx="11151918" cy="20043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994591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99273"/>
      </p:ext>
    </p:extLst>
  </p:cSld>
  <p:clrMapOvr>
    <a:masterClrMapping/>
  </p:clrMapOvr>
  <p:transition xmlns:p14="http://schemas.microsoft.com/office/powerpoint/2010/mai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91638983"/>
      </p:ext>
    </p:extLst>
  </p:cSld>
  <p:clrMapOvr>
    <a:masterClrMapping/>
  </p:clrMapOvr>
  <p:transition xmlns:p14="http://schemas.microsoft.com/office/powerpoint/2010/mai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35049"/>
      </p:ext>
    </p:extLst>
  </p:cSld>
  <p:clrMapOvr>
    <a:masterClrMapping/>
  </p:clrMapOvr>
  <p:transition xmlns:p14="http://schemas.microsoft.com/office/powerpoint/2010/mai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338679"/>
      </p:ext>
    </p:extLst>
  </p:cSld>
  <p:clrMapOvr>
    <a:masterClrMapping/>
  </p:clrMapOvr>
  <p:transition xmlns:p14="http://schemas.microsoft.com/office/powerpoint/2010/mai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92002" cy="619125"/>
          </a:xfrm>
          <a:solidFill>
            <a:srgbClr val="FFFF99"/>
          </a:solidFill>
        </p:spPr>
        <p:txBody>
          <a:bodyPr wrap="square" lIns="182799" tIns="91401" rIns="182799" bIns="9140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7958405"/>
      </p:ext>
    </p:extLst>
  </p:cSld>
  <p:clrMapOvr>
    <a:masterClrMapping/>
  </p:clrMapOvr>
  <p:transition xmlns:p14="http://schemas.microsoft.com/office/powerpoint/2010/mai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73404" y="1410941"/>
            <a:ext cx="10245217" cy="1523498"/>
          </a:xfrm>
        </p:spPr>
        <p:txBody>
          <a:bodyPr>
            <a:noAutofit/>
          </a:bodyPr>
          <a:lstStyle>
            <a:lvl1pPr>
              <a:lnSpc>
                <a:spcPct val="90000"/>
              </a:lnSpc>
              <a:defRPr sz="5833"/>
            </a:lvl1pPr>
          </a:lstStyle>
          <a:p>
            <a:r>
              <a:rPr lang="en-US" smtClean="0"/>
              <a:t>Click to edit Master title style</a:t>
            </a:r>
            <a:endParaRPr lang="en-US" dirty="0"/>
          </a:p>
        </p:txBody>
      </p:sp>
      <p:sp>
        <p:nvSpPr>
          <p:cNvPr id="13" name="Subtitle 2"/>
          <p:cNvSpPr>
            <a:spLocks noGrp="1"/>
          </p:cNvSpPr>
          <p:nvPr>
            <p:ph type="subTitle" idx="1"/>
          </p:nvPr>
        </p:nvSpPr>
        <p:spPr>
          <a:xfrm>
            <a:off x="969439" y="3429008"/>
            <a:ext cx="10245218"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09176" indent="0" algn="ctr">
              <a:buNone/>
              <a:defRPr>
                <a:solidFill>
                  <a:schemeClr val="tx1">
                    <a:tint val="75000"/>
                  </a:schemeClr>
                </a:solidFill>
              </a:defRPr>
            </a:lvl2pPr>
            <a:lvl3pPr marL="1218351" indent="0" algn="ctr">
              <a:buNone/>
              <a:defRPr>
                <a:solidFill>
                  <a:schemeClr val="tx1">
                    <a:tint val="75000"/>
                  </a:schemeClr>
                </a:solidFill>
              </a:defRPr>
            </a:lvl3pPr>
            <a:lvl4pPr marL="1827525" indent="0" algn="ctr">
              <a:buNone/>
              <a:defRPr>
                <a:solidFill>
                  <a:schemeClr val="tx1">
                    <a:tint val="75000"/>
                  </a:schemeClr>
                </a:solidFill>
              </a:defRPr>
            </a:lvl4pPr>
            <a:lvl5pPr marL="2436702" indent="0" algn="ctr">
              <a:buNone/>
              <a:defRPr>
                <a:solidFill>
                  <a:schemeClr val="tx1">
                    <a:tint val="75000"/>
                  </a:schemeClr>
                </a:solidFill>
              </a:defRPr>
            </a:lvl5pPr>
            <a:lvl6pPr marL="3045879" indent="0" algn="ctr">
              <a:buNone/>
              <a:defRPr>
                <a:solidFill>
                  <a:schemeClr val="tx1">
                    <a:tint val="75000"/>
                  </a:schemeClr>
                </a:solidFill>
              </a:defRPr>
            </a:lvl6pPr>
            <a:lvl7pPr marL="3655049" indent="0" algn="ctr">
              <a:buNone/>
              <a:defRPr>
                <a:solidFill>
                  <a:schemeClr val="tx1">
                    <a:tint val="75000"/>
                  </a:schemeClr>
                </a:solidFill>
              </a:defRPr>
            </a:lvl7pPr>
            <a:lvl8pPr marL="4264227" indent="0" algn="ctr">
              <a:buNone/>
              <a:defRPr>
                <a:solidFill>
                  <a:schemeClr val="tx1">
                    <a:tint val="75000"/>
                  </a:schemeClr>
                </a:solidFill>
              </a:defRPr>
            </a:lvl8pPr>
            <a:lvl9pPr marL="487340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154009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8" y="2892712"/>
            <a:ext cx="11231365" cy="1223348"/>
          </a:xfrm>
        </p:spPr>
        <p:txBody>
          <a:bodyPr/>
          <a:lstStyle>
            <a:lvl1pPr marL="0" indent="0">
              <a:buNone/>
              <a:defRPr lang="en-US" sz="8833" i="0" kern="1200" spc="-100" baseline="0" dirty="0" smtClean="0">
                <a:solidFill>
                  <a:schemeClr val="tx1">
                    <a:alpha val="99000"/>
                  </a:schemeClr>
                </a:solidFill>
                <a:latin typeface="Segoe UI Light" pitchFamily="34" charset="0"/>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1" y="4343400"/>
            <a:ext cx="7515594" cy="438646"/>
          </a:xfrm>
        </p:spPr>
        <p:txBody>
          <a:bodyPr/>
          <a:lstStyle>
            <a:lvl1pPr marL="0" indent="0">
              <a:buNone/>
              <a:defRPr lang="en-US" sz="3167" kern="1200" spc="-100" baseline="0" dirty="0">
                <a:solidFill>
                  <a:schemeClr val="tx1">
                    <a:alpha val="99000"/>
                  </a:schemeClr>
                </a:solidFill>
                <a:latin typeface="+mj-lt"/>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9"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2" y="228600"/>
            <a:ext cx="2498478" cy="290338"/>
          </a:xfrm>
          <a:prstGeom prst="rect">
            <a:avLst/>
          </a:prstGeom>
        </p:spPr>
      </p:pic>
    </p:spTree>
    <p:extLst>
      <p:ext uri="{BB962C8B-B14F-4D97-AF65-F5344CB8AC3E}">
        <p14:creationId xmlns:p14="http://schemas.microsoft.com/office/powerpoint/2010/main" val="312854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4271872"/>
      </p:ext>
    </p:extLst>
  </p:cSld>
  <p:clrMapOvr>
    <a:masterClrMapping/>
  </p:clrMapOvr>
  <p:transition xmlns:p14="http://schemas.microsoft.com/office/powerpoint/2010/mai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92002" cy="619125"/>
          </a:xfrm>
          <a:solidFill>
            <a:srgbClr val="FFFF99"/>
          </a:solidFill>
        </p:spPr>
        <p:txBody>
          <a:bodyPr wrap="square" lIns="182799" tIns="91401" rIns="182799" bIns="9140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935842"/>
      </p:ext>
    </p:extLst>
  </p:cSld>
  <p:clrMapOvr>
    <a:masterClrMapping/>
  </p:clrMapOvr>
  <p:transition xmlns:p14="http://schemas.microsoft.com/office/powerpoint/2010/mai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73404" y="1410941"/>
            <a:ext cx="10245217" cy="1523498"/>
          </a:xfrm>
        </p:spPr>
        <p:txBody>
          <a:bodyPr>
            <a:noAutofit/>
          </a:bodyPr>
          <a:lstStyle>
            <a:lvl1pPr>
              <a:lnSpc>
                <a:spcPct val="90000"/>
              </a:lnSpc>
              <a:defRPr sz="5833"/>
            </a:lvl1pPr>
          </a:lstStyle>
          <a:p>
            <a:r>
              <a:rPr lang="en-US" smtClean="0"/>
              <a:t>Click to edit Master title style</a:t>
            </a:r>
            <a:endParaRPr lang="en-US" dirty="0"/>
          </a:p>
        </p:txBody>
      </p:sp>
      <p:sp>
        <p:nvSpPr>
          <p:cNvPr id="13" name="Subtitle 2"/>
          <p:cNvSpPr>
            <a:spLocks noGrp="1"/>
          </p:cNvSpPr>
          <p:nvPr>
            <p:ph type="subTitle" idx="1"/>
          </p:nvPr>
        </p:nvSpPr>
        <p:spPr>
          <a:xfrm>
            <a:off x="969439" y="3429008"/>
            <a:ext cx="10245218"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09176" indent="0" algn="ctr">
              <a:buNone/>
              <a:defRPr>
                <a:solidFill>
                  <a:schemeClr val="tx1">
                    <a:tint val="75000"/>
                  </a:schemeClr>
                </a:solidFill>
              </a:defRPr>
            </a:lvl2pPr>
            <a:lvl3pPr marL="1218351" indent="0" algn="ctr">
              <a:buNone/>
              <a:defRPr>
                <a:solidFill>
                  <a:schemeClr val="tx1">
                    <a:tint val="75000"/>
                  </a:schemeClr>
                </a:solidFill>
              </a:defRPr>
            </a:lvl3pPr>
            <a:lvl4pPr marL="1827525" indent="0" algn="ctr">
              <a:buNone/>
              <a:defRPr>
                <a:solidFill>
                  <a:schemeClr val="tx1">
                    <a:tint val="75000"/>
                  </a:schemeClr>
                </a:solidFill>
              </a:defRPr>
            </a:lvl4pPr>
            <a:lvl5pPr marL="2436702" indent="0" algn="ctr">
              <a:buNone/>
              <a:defRPr>
                <a:solidFill>
                  <a:schemeClr val="tx1">
                    <a:tint val="75000"/>
                  </a:schemeClr>
                </a:solidFill>
              </a:defRPr>
            </a:lvl5pPr>
            <a:lvl6pPr marL="3045879" indent="0" algn="ctr">
              <a:buNone/>
              <a:defRPr>
                <a:solidFill>
                  <a:schemeClr val="tx1">
                    <a:tint val="75000"/>
                  </a:schemeClr>
                </a:solidFill>
              </a:defRPr>
            </a:lvl6pPr>
            <a:lvl7pPr marL="3655049" indent="0" algn="ctr">
              <a:buNone/>
              <a:defRPr>
                <a:solidFill>
                  <a:schemeClr val="tx1">
                    <a:tint val="75000"/>
                  </a:schemeClr>
                </a:solidFill>
              </a:defRPr>
            </a:lvl7pPr>
            <a:lvl8pPr marL="4264227" indent="0" algn="ctr">
              <a:buNone/>
              <a:defRPr>
                <a:solidFill>
                  <a:schemeClr val="tx1">
                    <a:tint val="75000"/>
                  </a:schemeClr>
                </a:solidFill>
              </a:defRPr>
            </a:lvl8pPr>
            <a:lvl9pPr marL="487340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0828257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8" y="2892712"/>
            <a:ext cx="11231365" cy="1223348"/>
          </a:xfrm>
        </p:spPr>
        <p:txBody>
          <a:bodyPr/>
          <a:lstStyle>
            <a:lvl1pPr marL="0" indent="0">
              <a:buNone/>
              <a:defRPr lang="en-US" sz="8833" i="0" kern="1200" spc="-100" baseline="0" dirty="0" smtClean="0">
                <a:solidFill>
                  <a:schemeClr val="tx1">
                    <a:alpha val="99000"/>
                  </a:schemeClr>
                </a:solidFill>
                <a:latin typeface="Segoe UI Light" pitchFamily="34" charset="0"/>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1" y="4343400"/>
            <a:ext cx="7515594" cy="438646"/>
          </a:xfrm>
        </p:spPr>
        <p:txBody>
          <a:bodyPr/>
          <a:lstStyle>
            <a:lvl1pPr marL="0" indent="0">
              <a:buNone/>
              <a:defRPr lang="en-US" sz="3167" kern="1200" spc="-100" baseline="0" dirty="0">
                <a:solidFill>
                  <a:schemeClr val="tx1">
                    <a:alpha val="99000"/>
                  </a:schemeClr>
                </a:solidFill>
                <a:latin typeface="+mj-lt"/>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388854" y="6355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2" y="228600"/>
            <a:ext cx="2498478" cy="290338"/>
          </a:xfrm>
          <a:prstGeom prst="rect">
            <a:avLst/>
          </a:prstGeom>
        </p:spPr>
      </p:pic>
    </p:spTree>
    <p:extLst>
      <p:ext uri="{BB962C8B-B14F-4D97-AF65-F5344CB8AC3E}">
        <p14:creationId xmlns:p14="http://schemas.microsoft.com/office/powerpoint/2010/main" val="123127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theme" Target="../theme/theme2.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theme" Target="../theme/theme4.xml"/><Relationship Id="rId1" Type="http://schemas.openxmlformats.org/officeDocument/2006/relationships/slideLayout" Target="../slideLayouts/slideLayout47.xml"/><Relationship Id="rId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4" y="228605"/>
            <a:ext cx="1115191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4"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08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defTabSz="913960"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19" indent="-345919" algn="l" defTabSz="913960" rtl="0" eaLnBrk="1" latinLnBrk="0" hangingPunct="1">
        <a:lnSpc>
          <a:spcPct val="90000"/>
        </a:lnSpc>
        <a:spcBef>
          <a:spcPct val="20000"/>
        </a:spcBef>
        <a:buSzPct val="90000"/>
        <a:buFont typeface="Arial" pitchFamily="34" charset="0"/>
        <a:buChar char="•"/>
        <a:defRPr sz="316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961" indent="-284036" algn="l" defTabSz="913960" rtl="0" eaLnBrk="1" latinLnBrk="0" hangingPunct="1">
        <a:lnSpc>
          <a:spcPct val="90000"/>
        </a:lnSpc>
        <a:spcBef>
          <a:spcPct val="20000"/>
        </a:spcBef>
        <a:buSzPct val="90000"/>
        <a:buFont typeface="Arial" pitchFamily="34" charset="0"/>
        <a:buChar char="•"/>
        <a:tabLst>
          <a:tab pos="629961" algn="l"/>
        </a:tabLst>
        <a:defRPr sz="283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997" indent="-284036" algn="l" defTabSz="913960" rtl="0" eaLnBrk="1" latinLnBrk="0" hangingPunct="1">
        <a:lnSpc>
          <a:spcPct val="90000"/>
        </a:lnSpc>
        <a:spcBef>
          <a:spcPct val="20000"/>
        </a:spcBef>
        <a:buSzPct val="90000"/>
        <a:buFont typeface="Arial" pitchFamily="34" charset="0"/>
        <a:buChar char="•"/>
        <a:defRPr sz="241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072" indent="-223739" algn="l" defTabSz="913960" rtl="0" eaLnBrk="1" latinLnBrk="0" hangingPunct="1">
        <a:lnSpc>
          <a:spcPct val="90000"/>
        </a:lnSpc>
        <a:spcBef>
          <a:spcPct val="20000"/>
        </a:spcBef>
        <a:buSzPct val="90000"/>
        <a:buFont typeface="Arial" pitchFamily="34" charset="0"/>
        <a:buChar char="•"/>
        <a:tabLst>
          <a:tab pos="91399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161" indent="-230087" algn="l" defTabSz="913960"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9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33" kern="1200">
          <a:solidFill>
            <a:schemeClr val="tx1"/>
          </a:solidFill>
          <a:latin typeface="+mn-lt"/>
          <a:ea typeface="+mn-ea"/>
          <a:cs typeface="+mn-cs"/>
        </a:defRPr>
      </a:lvl1pPr>
      <a:lvl2pPr marL="456981" algn="l" defTabSz="913960" rtl="0" eaLnBrk="1" latinLnBrk="0" hangingPunct="1">
        <a:defRPr sz="1833" kern="1200">
          <a:solidFill>
            <a:schemeClr val="tx1"/>
          </a:solidFill>
          <a:latin typeface="+mn-lt"/>
          <a:ea typeface="+mn-ea"/>
          <a:cs typeface="+mn-cs"/>
        </a:defRPr>
      </a:lvl2pPr>
      <a:lvl3pPr marL="913960" algn="l" defTabSz="913960" rtl="0" eaLnBrk="1" latinLnBrk="0" hangingPunct="1">
        <a:defRPr sz="1833" kern="1200">
          <a:solidFill>
            <a:schemeClr val="tx1"/>
          </a:solidFill>
          <a:latin typeface="+mn-lt"/>
          <a:ea typeface="+mn-ea"/>
          <a:cs typeface="+mn-cs"/>
        </a:defRPr>
      </a:lvl3pPr>
      <a:lvl4pPr marL="1370942" algn="l" defTabSz="913960" rtl="0" eaLnBrk="1" latinLnBrk="0" hangingPunct="1">
        <a:defRPr sz="1833" kern="1200">
          <a:solidFill>
            <a:schemeClr val="tx1"/>
          </a:solidFill>
          <a:latin typeface="+mn-lt"/>
          <a:ea typeface="+mn-ea"/>
          <a:cs typeface="+mn-cs"/>
        </a:defRPr>
      </a:lvl4pPr>
      <a:lvl5pPr marL="1827923" algn="l" defTabSz="913960" rtl="0" eaLnBrk="1" latinLnBrk="0" hangingPunct="1">
        <a:defRPr sz="1833" kern="1200">
          <a:solidFill>
            <a:schemeClr val="tx1"/>
          </a:solidFill>
          <a:latin typeface="+mn-lt"/>
          <a:ea typeface="+mn-ea"/>
          <a:cs typeface="+mn-cs"/>
        </a:defRPr>
      </a:lvl5pPr>
      <a:lvl6pPr marL="2284903" algn="l" defTabSz="913960" rtl="0" eaLnBrk="1" latinLnBrk="0" hangingPunct="1">
        <a:defRPr sz="1833" kern="1200">
          <a:solidFill>
            <a:schemeClr val="tx1"/>
          </a:solidFill>
          <a:latin typeface="+mn-lt"/>
          <a:ea typeface="+mn-ea"/>
          <a:cs typeface="+mn-cs"/>
        </a:defRPr>
      </a:lvl6pPr>
      <a:lvl7pPr marL="2741884" algn="l" defTabSz="913960" rtl="0" eaLnBrk="1" latinLnBrk="0" hangingPunct="1">
        <a:defRPr sz="1833" kern="1200">
          <a:solidFill>
            <a:schemeClr val="tx1"/>
          </a:solidFill>
          <a:latin typeface="+mn-lt"/>
          <a:ea typeface="+mn-ea"/>
          <a:cs typeface="+mn-cs"/>
        </a:defRPr>
      </a:lvl7pPr>
      <a:lvl8pPr marL="3198863" algn="l" defTabSz="913960" rtl="0" eaLnBrk="1" latinLnBrk="0" hangingPunct="1">
        <a:defRPr sz="1833" kern="1200">
          <a:solidFill>
            <a:schemeClr val="tx1"/>
          </a:solidFill>
          <a:latin typeface="+mn-lt"/>
          <a:ea typeface="+mn-ea"/>
          <a:cs typeface="+mn-cs"/>
        </a:defRPr>
      </a:lvl8pPr>
      <a:lvl9pPr marL="3655843" algn="l" defTabSz="913960" rtl="0" eaLnBrk="1" latinLnBrk="0" hangingPunct="1">
        <a:defRPr sz="18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46993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708" r:id="rId13"/>
    <p:sldLayoutId id="2147483719" r:id="rId14"/>
    <p:sldLayoutId id="2147483684" r:id="rId15"/>
    <p:sldLayoutId id="2147483685" r:id="rId16"/>
    <p:sldLayoutId id="2147483686" r:id="rId17"/>
    <p:sldLayoutId id="2147483687" r:id="rId18"/>
    <p:sldLayoutId id="2147483688"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8766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4" y="228605"/>
            <a:ext cx="1115191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4"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030360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defTabSz="913960"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19" indent="-345919" algn="l" defTabSz="913960" rtl="0" eaLnBrk="1" latinLnBrk="0" hangingPunct="1">
        <a:lnSpc>
          <a:spcPct val="90000"/>
        </a:lnSpc>
        <a:spcBef>
          <a:spcPct val="20000"/>
        </a:spcBef>
        <a:buSzPct val="90000"/>
        <a:buFont typeface="Arial" pitchFamily="34" charset="0"/>
        <a:buChar char="•"/>
        <a:defRPr sz="316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961" indent="-284036" algn="l" defTabSz="913960" rtl="0" eaLnBrk="1" latinLnBrk="0" hangingPunct="1">
        <a:lnSpc>
          <a:spcPct val="90000"/>
        </a:lnSpc>
        <a:spcBef>
          <a:spcPct val="20000"/>
        </a:spcBef>
        <a:buSzPct val="90000"/>
        <a:buFont typeface="Arial" pitchFamily="34" charset="0"/>
        <a:buChar char="•"/>
        <a:tabLst>
          <a:tab pos="629961" algn="l"/>
        </a:tabLst>
        <a:defRPr sz="283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997" indent="-284036" algn="l" defTabSz="913960" rtl="0" eaLnBrk="1" latinLnBrk="0" hangingPunct="1">
        <a:lnSpc>
          <a:spcPct val="90000"/>
        </a:lnSpc>
        <a:spcBef>
          <a:spcPct val="20000"/>
        </a:spcBef>
        <a:buSzPct val="90000"/>
        <a:buFont typeface="Arial" pitchFamily="34" charset="0"/>
        <a:buChar char="•"/>
        <a:defRPr sz="241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072" indent="-223739" algn="l" defTabSz="913960" rtl="0" eaLnBrk="1" latinLnBrk="0" hangingPunct="1">
        <a:lnSpc>
          <a:spcPct val="90000"/>
        </a:lnSpc>
        <a:spcBef>
          <a:spcPct val="20000"/>
        </a:spcBef>
        <a:buSzPct val="90000"/>
        <a:buFont typeface="Arial" pitchFamily="34" charset="0"/>
        <a:buChar char="•"/>
        <a:tabLst>
          <a:tab pos="91399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161" indent="-230087" algn="l" defTabSz="913960"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9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33" kern="1200">
          <a:solidFill>
            <a:schemeClr val="tx1"/>
          </a:solidFill>
          <a:latin typeface="+mn-lt"/>
          <a:ea typeface="+mn-ea"/>
          <a:cs typeface="+mn-cs"/>
        </a:defRPr>
      </a:lvl1pPr>
      <a:lvl2pPr marL="456981" algn="l" defTabSz="913960" rtl="0" eaLnBrk="1" latinLnBrk="0" hangingPunct="1">
        <a:defRPr sz="1833" kern="1200">
          <a:solidFill>
            <a:schemeClr val="tx1"/>
          </a:solidFill>
          <a:latin typeface="+mn-lt"/>
          <a:ea typeface="+mn-ea"/>
          <a:cs typeface="+mn-cs"/>
        </a:defRPr>
      </a:lvl2pPr>
      <a:lvl3pPr marL="913960" algn="l" defTabSz="913960" rtl="0" eaLnBrk="1" latinLnBrk="0" hangingPunct="1">
        <a:defRPr sz="1833" kern="1200">
          <a:solidFill>
            <a:schemeClr val="tx1"/>
          </a:solidFill>
          <a:latin typeface="+mn-lt"/>
          <a:ea typeface="+mn-ea"/>
          <a:cs typeface="+mn-cs"/>
        </a:defRPr>
      </a:lvl3pPr>
      <a:lvl4pPr marL="1370942" algn="l" defTabSz="913960" rtl="0" eaLnBrk="1" latinLnBrk="0" hangingPunct="1">
        <a:defRPr sz="1833" kern="1200">
          <a:solidFill>
            <a:schemeClr val="tx1"/>
          </a:solidFill>
          <a:latin typeface="+mn-lt"/>
          <a:ea typeface="+mn-ea"/>
          <a:cs typeface="+mn-cs"/>
        </a:defRPr>
      </a:lvl4pPr>
      <a:lvl5pPr marL="1827923" algn="l" defTabSz="913960" rtl="0" eaLnBrk="1" latinLnBrk="0" hangingPunct="1">
        <a:defRPr sz="1833" kern="1200">
          <a:solidFill>
            <a:schemeClr val="tx1"/>
          </a:solidFill>
          <a:latin typeface="+mn-lt"/>
          <a:ea typeface="+mn-ea"/>
          <a:cs typeface="+mn-cs"/>
        </a:defRPr>
      </a:lvl5pPr>
      <a:lvl6pPr marL="2284903" algn="l" defTabSz="913960" rtl="0" eaLnBrk="1" latinLnBrk="0" hangingPunct="1">
        <a:defRPr sz="1833" kern="1200">
          <a:solidFill>
            <a:schemeClr val="tx1"/>
          </a:solidFill>
          <a:latin typeface="+mn-lt"/>
          <a:ea typeface="+mn-ea"/>
          <a:cs typeface="+mn-cs"/>
        </a:defRPr>
      </a:lvl6pPr>
      <a:lvl7pPr marL="2741884" algn="l" defTabSz="913960" rtl="0" eaLnBrk="1" latinLnBrk="0" hangingPunct="1">
        <a:defRPr sz="1833" kern="1200">
          <a:solidFill>
            <a:schemeClr val="tx1"/>
          </a:solidFill>
          <a:latin typeface="+mn-lt"/>
          <a:ea typeface="+mn-ea"/>
          <a:cs typeface="+mn-cs"/>
        </a:defRPr>
      </a:lvl7pPr>
      <a:lvl8pPr marL="3198863" algn="l" defTabSz="913960" rtl="0" eaLnBrk="1" latinLnBrk="0" hangingPunct="1">
        <a:defRPr sz="1833" kern="1200">
          <a:solidFill>
            <a:schemeClr val="tx1"/>
          </a:solidFill>
          <a:latin typeface="+mn-lt"/>
          <a:ea typeface="+mn-ea"/>
          <a:cs typeface="+mn-cs"/>
        </a:defRPr>
      </a:lvl8pPr>
      <a:lvl9pPr marL="3655843" algn="l" defTabSz="913960" rtl="0" eaLnBrk="1" latinLnBrk="0" hangingPunct="1">
        <a:defRPr sz="18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670" y="2202276"/>
            <a:ext cx="4117128" cy="761747"/>
          </a:xfrm>
        </p:spPr>
        <p:txBody>
          <a:bodyPr/>
          <a:lstStyle/>
          <a:p>
            <a:r>
              <a:rPr lang="en-US" sz="5400" dirty="0" err="1" smtClean="0"/>
              <a:t>cloud.js</a:t>
            </a:r>
            <a:endParaRPr lang="en-US" sz="5400" dirty="0"/>
          </a:p>
        </p:txBody>
      </p:sp>
      <p:sp>
        <p:nvSpPr>
          <p:cNvPr id="3" name="Text Placeholder 2"/>
          <p:cNvSpPr>
            <a:spLocks noGrp="1"/>
          </p:cNvSpPr>
          <p:nvPr>
            <p:ph type="body" sz="quarter" idx="11"/>
          </p:nvPr>
        </p:nvSpPr>
        <p:spPr>
          <a:xfrm>
            <a:off x="512898" y="4343400"/>
            <a:ext cx="10610506" cy="1990417"/>
          </a:xfrm>
        </p:spPr>
        <p:txBody>
          <a:bodyPr/>
          <a:lstStyle/>
          <a:p>
            <a:r>
              <a:rPr lang="en-US" dirty="0" smtClean="0"/>
              <a:t>Andre Rodrigues </a:t>
            </a:r>
          </a:p>
          <a:p>
            <a:r>
              <a:rPr lang="en-US" dirty="0" smtClean="0"/>
              <a:t>Software Development Engineer </a:t>
            </a:r>
          </a:p>
          <a:p>
            <a:endParaRPr lang="en-US" sz="2000" dirty="0" smtClean="0"/>
          </a:p>
          <a:p>
            <a:r>
              <a:rPr lang="en-US" sz="2000" dirty="0" smtClean="0"/>
              <a:t>Email: andrerod@microsoft.com </a:t>
            </a:r>
          </a:p>
          <a:p>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0431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55118" y="255813"/>
            <a:ext cx="4290440" cy="2307172"/>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itle 3"/>
          <p:cNvSpPr txBox="1">
            <a:spLocks/>
          </p:cNvSpPr>
          <p:nvPr/>
        </p:nvSpPr>
        <p:spPr>
          <a:xfrm>
            <a:off x="1109795" y="2632143"/>
            <a:ext cx="3718381" cy="834753"/>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3600" dirty="0" smtClean="0"/>
              <a:t>Growing user base</a:t>
            </a:r>
            <a:endParaRPr lang="en-US" sz="3600" b="1" dirty="0"/>
          </a:p>
        </p:txBody>
      </p:sp>
      <p:pic>
        <p:nvPicPr>
          <p:cNvPr id="6"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295" y="595542"/>
            <a:ext cx="1347582" cy="14525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5621" y="599196"/>
            <a:ext cx="1347582" cy="14525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134" y="667848"/>
            <a:ext cx="1347582" cy="14525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Chart 11"/>
          <p:cNvGraphicFramePr/>
          <p:nvPr>
            <p:extLst>
              <p:ext uri="{D42A27DB-BD31-4B8C-83A1-F6EECF244321}">
                <p14:modId xmlns:p14="http://schemas.microsoft.com/office/powerpoint/2010/main" val="4004529564"/>
              </p:ext>
            </p:extLst>
          </p:nvPr>
        </p:nvGraphicFramePr>
        <p:xfrm>
          <a:off x="6498588" y="304566"/>
          <a:ext cx="4976910" cy="2258419"/>
        </p:xfrm>
        <a:graphic>
          <a:graphicData uri="http://schemas.openxmlformats.org/drawingml/2006/chart">
            <c:chart xmlns:c="http://schemas.openxmlformats.org/drawingml/2006/chart" xmlns:r="http://schemas.openxmlformats.org/officeDocument/2006/relationships" r:id="rId4"/>
          </a:graphicData>
        </a:graphic>
      </p:graphicFrame>
      <p:sp>
        <p:nvSpPr>
          <p:cNvPr id="14" name="Title 3"/>
          <p:cNvSpPr txBox="1">
            <a:spLocks/>
          </p:cNvSpPr>
          <p:nvPr/>
        </p:nvSpPr>
        <p:spPr>
          <a:xfrm>
            <a:off x="6944792" y="2540608"/>
            <a:ext cx="4073103" cy="10139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3600" dirty="0" smtClean="0"/>
              <a:t>Spikes in </a:t>
            </a:r>
            <a:r>
              <a:rPr lang="en-US" sz="3600" dirty="0" smtClean="0"/>
              <a:t>demands</a:t>
            </a:r>
            <a:endParaRPr lang="en-US" sz="3600" b="1" dirty="0"/>
          </a:p>
        </p:txBody>
      </p:sp>
      <p:sp>
        <p:nvSpPr>
          <p:cNvPr id="26" name="Rectangle 25"/>
          <p:cNvSpPr/>
          <p:nvPr/>
        </p:nvSpPr>
        <p:spPr bwMode="auto">
          <a:xfrm>
            <a:off x="2402647" y="3455458"/>
            <a:ext cx="6178233" cy="2567281"/>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7" name="Rounded Rectangle 26"/>
          <p:cNvSpPr/>
          <p:nvPr/>
        </p:nvSpPr>
        <p:spPr bwMode="auto">
          <a:xfrm>
            <a:off x="4739811" y="4468869"/>
            <a:ext cx="1655806" cy="707168"/>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Industry Rivalry</a:t>
            </a:r>
          </a:p>
        </p:txBody>
      </p:sp>
      <p:sp>
        <p:nvSpPr>
          <p:cNvPr id="28" name="Rounded Rectangle 27"/>
          <p:cNvSpPr/>
          <p:nvPr/>
        </p:nvSpPr>
        <p:spPr bwMode="auto">
          <a:xfrm>
            <a:off x="4854223" y="3535552"/>
            <a:ext cx="1312571" cy="526329"/>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Potential Entrants</a:t>
            </a:r>
          </a:p>
        </p:txBody>
      </p:sp>
      <p:sp>
        <p:nvSpPr>
          <p:cNvPr id="29" name="Rounded Rectangle 28"/>
          <p:cNvSpPr/>
          <p:nvPr/>
        </p:nvSpPr>
        <p:spPr bwMode="auto">
          <a:xfrm>
            <a:off x="7186123" y="4537521"/>
            <a:ext cx="1211699" cy="592749"/>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Buyers</a:t>
            </a:r>
          </a:p>
        </p:txBody>
      </p:sp>
      <p:sp>
        <p:nvSpPr>
          <p:cNvPr id="30" name="Rounded Rectangle 29"/>
          <p:cNvSpPr/>
          <p:nvPr/>
        </p:nvSpPr>
        <p:spPr bwMode="auto">
          <a:xfrm>
            <a:off x="2591028" y="4503195"/>
            <a:ext cx="1287532" cy="67284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Suppliers</a:t>
            </a:r>
          </a:p>
        </p:txBody>
      </p:sp>
      <p:sp>
        <p:nvSpPr>
          <p:cNvPr id="31" name="Rounded Rectangle 30"/>
          <p:cNvSpPr/>
          <p:nvPr/>
        </p:nvSpPr>
        <p:spPr bwMode="auto">
          <a:xfrm>
            <a:off x="4751251" y="5537889"/>
            <a:ext cx="1507072" cy="336106"/>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Substitutes</a:t>
            </a:r>
          </a:p>
        </p:txBody>
      </p:sp>
      <p:sp>
        <p:nvSpPr>
          <p:cNvPr id="32" name="Right Arrow 31"/>
          <p:cNvSpPr/>
          <p:nvPr/>
        </p:nvSpPr>
        <p:spPr bwMode="auto">
          <a:xfrm>
            <a:off x="4031717" y="4532970"/>
            <a:ext cx="621102"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 name="Right Arrow 32"/>
          <p:cNvSpPr/>
          <p:nvPr/>
        </p:nvSpPr>
        <p:spPr bwMode="auto">
          <a:xfrm rot="10800000">
            <a:off x="6441782" y="4532991"/>
            <a:ext cx="621102"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4" name="Right Arrow 33"/>
          <p:cNvSpPr/>
          <p:nvPr/>
        </p:nvSpPr>
        <p:spPr bwMode="auto">
          <a:xfrm rot="16200000">
            <a:off x="5429862" y="5055136"/>
            <a:ext cx="233325"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5" name="Right Arrow 34"/>
          <p:cNvSpPr/>
          <p:nvPr/>
        </p:nvSpPr>
        <p:spPr bwMode="auto">
          <a:xfrm rot="5400000">
            <a:off x="5374196" y="3978676"/>
            <a:ext cx="298884" cy="603849"/>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6" name="Title 3"/>
          <p:cNvSpPr txBox="1">
            <a:spLocks/>
          </p:cNvSpPr>
          <p:nvPr/>
        </p:nvSpPr>
        <p:spPr>
          <a:xfrm>
            <a:off x="4153146" y="6118152"/>
            <a:ext cx="2951868" cy="7398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3600" dirty="0" smtClean="0"/>
              <a:t>Time to market</a:t>
            </a:r>
            <a:endParaRPr lang="en-US" sz="3600" b="1" dirty="0"/>
          </a:p>
        </p:txBody>
      </p:sp>
    </p:spTree>
    <p:extLst>
      <p:ext uri="{BB962C8B-B14F-4D97-AF65-F5344CB8AC3E}">
        <p14:creationId xmlns:p14="http://schemas.microsoft.com/office/powerpoint/2010/main" val="24407175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That’s cool and all, but…</a:t>
            </a:r>
            <a:endParaRPr lang="pt-PT" dirty="0"/>
          </a:p>
        </p:txBody>
      </p:sp>
      <p:sp>
        <p:nvSpPr>
          <p:cNvPr id="218" name="Title 4"/>
          <p:cNvSpPr txBox="1">
            <a:spLocks/>
          </p:cNvSpPr>
          <p:nvPr/>
        </p:nvSpPr>
        <p:spPr>
          <a:xfrm>
            <a:off x="1506158" y="3561736"/>
            <a:ext cx="5794294" cy="1523494"/>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r>
              <a:rPr lang="en-US" dirty="0" smtClean="0"/>
              <a:t>Show us how it </a:t>
            </a:r>
            <a:r>
              <a:rPr lang="en-US" sz="6600" b="1" dirty="0" smtClean="0"/>
              <a:t>works</a:t>
            </a:r>
            <a:endParaRPr lang="en-US" sz="6600" b="1" dirty="0"/>
          </a:p>
        </p:txBody>
      </p:sp>
    </p:spTree>
    <p:extLst>
      <p:ext uri="{BB962C8B-B14F-4D97-AF65-F5344CB8AC3E}">
        <p14:creationId xmlns:p14="http://schemas.microsoft.com/office/powerpoint/2010/main" val="297928789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27125" y="2523779"/>
            <a:ext cx="8106462" cy="1378644"/>
          </a:xfrm>
        </p:spPr>
        <p:txBody>
          <a:bodyPr/>
          <a:lstStyle/>
          <a:p>
            <a:r>
              <a:rPr lang="en-US" sz="6000" dirty="0" err="1" smtClean="0"/>
              <a:t>www.windowsazure.cn</a:t>
            </a:r>
            <a:endParaRPr lang="pt-PT" sz="6000" dirty="0"/>
          </a:p>
        </p:txBody>
      </p:sp>
    </p:spTree>
    <p:extLst>
      <p:ext uri="{BB962C8B-B14F-4D97-AF65-F5344CB8AC3E}">
        <p14:creationId xmlns:p14="http://schemas.microsoft.com/office/powerpoint/2010/main" val="547440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9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3767" y="1366376"/>
            <a:ext cx="6327350" cy="4745513"/>
          </a:xfrm>
          <a:prstGeom prst="rect">
            <a:avLst/>
          </a:prstGeom>
        </p:spPr>
      </p:pic>
      <p:sp>
        <p:nvSpPr>
          <p:cNvPr id="5" name="Title 1"/>
          <p:cNvSpPr>
            <a:spLocks noGrp="1"/>
          </p:cNvSpPr>
          <p:nvPr>
            <p:ph type="title"/>
          </p:nvPr>
        </p:nvSpPr>
        <p:spPr>
          <a:xfrm>
            <a:off x="519248" y="228601"/>
            <a:ext cx="11151917" cy="761747"/>
          </a:xfrm>
        </p:spPr>
        <p:txBody>
          <a:bodyPr/>
          <a:lstStyle/>
          <a:p>
            <a:r>
              <a:rPr lang="en-US" dirty="0" smtClean="0"/>
              <a:t>1941 - </a:t>
            </a:r>
            <a:r>
              <a:rPr lang="en-US" dirty="0" err="1" smtClean="0"/>
              <a:t>Zuse</a:t>
            </a:r>
            <a:r>
              <a:rPr lang="en-US" dirty="0" smtClean="0"/>
              <a:t> Z3</a:t>
            </a:r>
            <a:endParaRPr lang="en-US" dirty="0"/>
          </a:p>
        </p:txBody>
      </p:sp>
    </p:spTree>
    <p:extLst>
      <p:ext uri="{BB962C8B-B14F-4D97-AF65-F5344CB8AC3E}">
        <p14:creationId xmlns:p14="http://schemas.microsoft.com/office/powerpoint/2010/main" val="1046757323"/>
      </p:ext>
    </p:extLst>
  </p:cSld>
  <p:clrMapOvr>
    <a:masterClrMapping/>
  </p:clrMapOvr>
  <p:transition xmlns:p14="http://schemas.microsoft.com/office/powerpoint/2010/mai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1947 – The transistor</a:t>
            </a:r>
            <a:endParaRPr lang="en-US" dirty="0"/>
          </a:p>
        </p:txBody>
      </p:sp>
      <p:pic>
        <p:nvPicPr>
          <p:cNvPr id="4" name="Picture 3"/>
          <p:cNvPicPr>
            <a:picLocks noChangeAspect="1"/>
          </p:cNvPicPr>
          <p:nvPr/>
        </p:nvPicPr>
        <p:blipFill>
          <a:blip r:embed="rId2"/>
          <a:stretch>
            <a:fillRect/>
          </a:stretch>
        </p:blipFill>
        <p:spPr>
          <a:xfrm>
            <a:off x="3561006" y="1478900"/>
            <a:ext cx="4147352" cy="4147352"/>
          </a:xfrm>
          <a:prstGeom prst="rect">
            <a:avLst/>
          </a:prstGeom>
        </p:spPr>
      </p:pic>
    </p:spTree>
    <p:extLst>
      <p:ext uri="{BB962C8B-B14F-4D97-AF65-F5344CB8AC3E}">
        <p14:creationId xmlns:p14="http://schemas.microsoft.com/office/powerpoint/2010/main" val="3962447259"/>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1509644"/>
          </a:xfrm>
        </p:spPr>
        <p:txBody>
          <a:bodyPr/>
          <a:lstStyle/>
          <a:p>
            <a:r>
              <a:rPr lang="en-US" dirty="0" smtClean="0"/>
              <a:t>1953 / 1955 – First transistor based computer</a:t>
            </a:r>
            <a:endParaRPr lang="en-US" dirty="0"/>
          </a:p>
        </p:txBody>
      </p:sp>
      <p:pic>
        <p:nvPicPr>
          <p:cNvPr id="4" name="Picture 3"/>
          <p:cNvPicPr>
            <a:picLocks noChangeAspect="1"/>
          </p:cNvPicPr>
          <p:nvPr/>
        </p:nvPicPr>
        <p:blipFill>
          <a:blip r:embed="rId3"/>
          <a:stretch>
            <a:fillRect/>
          </a:stretch>
        </p:blipFill>
        <p:spPr>
          <a:xfrm>
            <a:off x="2077006" y="2317000"/>
            <a:ext cx="7620000" cy="3111500"/>
          </a:xfrm>
          <a:prstGeom prst="rect">
            <a:avLst/>
          </a:prstGeom>
        </p:spPr>
      </p:pic>
    </p:spTree>
    <p:extLst>
      <p:ext uri="{BB962C8B-B14F-4D97-AF65-F5344CB8AC3E}">
        <p14:creationId xmlns:p14="http://schemas.microsoft.com/office/powerpoint/2010/main" val="1200188904"/>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1988 - IBM personal computer </a:t>
            </a:r>
            <a:endParaRPr lang="en-US" dirty="0"/>
          </a:p>
        </p:txBody>
      </p:sp>
      <p:pic>
        <p:nvPicPr>
          <p:cNvPr id="4" name="Picture 3"/>
          <p:cNvPicPr>
            <a:picLocks noChangeAspect="1"/>
          </p:cNvPicPr>
          <p:nvPr/>
        </p:nvPicPr>
        <p:blipFill>
          <a:blip r:embed="rId3"/>
          <a:stretch>
            <a:fillRect/>
          </a:stretch>
        </p:blipFill>
        <p:spPr>
          <a:xfrm>
            <a:off x="2733002" y="1236176"/>
            <a:ext cx="6947885" cy="4507441"/>
          </a:xfrm>
          <a:prstGeom prst="rect">
            <a:avLst/>
          </a:prstGeom>
        </p:spPr>
      </p:pic>
    </p:spTree>
    <p:extLst>
      <p:ext uri="{BB962C8B-B14F-4D97-AF65-F5344CB8AC3E}">
        <p14:creationId xmlns:p14="http://schemas.microsoft.com/office/powerpoint/2010/main" val="3336407789"/>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Modern computer</a:t>
            </a:r>
            <a:endParaRPr lang="en-US" dirty="0"/>
          </a:p>
        </p:txBody>
      </p:sp>
      <p:pic>
        <p:nvPicPr>
          <p:cNvPr id="6" name="Picture 5"/>
          <p:cNvPicPr>
            <a:picLocks noChangeAspect="1"/>
          </p:cNvPicPr>
          <p:nvPr/>
        </p:nvPicPr>
        <p:blipFill>
          <a:blip r:embed="rId2"/>
          <a:stretch>
            <a:fillRect/>
          </a:stretch>
        </p:blipFill>
        <p:spPr>
          <a:xfrm>
            <a:off x="2510904" y="1128524"/>
            <a:ext cx="5655947" cy="4986682"/>
          </a:xfrm>
          <a:prstGeom prst="rect">
            <a:avLst/>
          </a:prstGeom>
        </p:spPr>
      </p:pic>
    </p:spTree>
    <p:extLst>
      <p:ext uri="{BB962C8B-B14F-4D97-AF65-F5344CB8AC3E}">
        <p14:creationId xmlns:p14="http://schemas.microsoft.com/office/powerpoint/2010/main" val="3896181646"/>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Modern devices</a:t>
            </a:r>
            <a:endParaRPr lang="en-US" dirty="0"/>
          </a:p>
        </p:txBody>
      </p:sp>
      <p:pic>
        <p:nvPicPr>
          <p:cNvPr id="4" name="Picture 3"/>
          <p:cNvPicPr>
            <a:picLocks noChangeAspect="1"/>
          </p:cNvPicPr>
          <p:nvPr/>
        </p:nvPicPr>
        <p:blipFill>
          <a:blip r:embed="rId2"/>
          <a:stretch>
            <a:fillRect/>
          </a:stretch>
        </p:blipFill>
        <p:spPr>
          <a:xfrm>
            <a:off x="385835" y="1350301"/>
            <a:ext cx="4661494" cy="3410501"/>
          </a:xfrm>
          <a:prstGeom prst="rect">
            <a:avLst/>
          </a:prstGeom>
        </p:spPr>
      </p:pic>
      <p:pic>
        <p:nvPicPr>
          <p:cNvPr id="5" name="Picture 4"/>
          <p:cNvPicPr>
            <a:picLocks noChangeAspect="1"/>
          </p:cNvPicPr>
          <p:nvPr/>
        </p:nvPicPr>
        <p:blipFill>
          <a:blip r:embed="rId3"/>
          <a:stretch>
            <a:fillRect/>
          </a:stretch>
        </p:blipFill>
        <p:spPr>
          <a:xfrm>
            <a:off x="4157182" y="4194852"/>
            <a:ext cx="3816417" cy="1961877"/>
          </a:xfrm>
          <a:prstGeom prst="rect">
            <a:avLst/>
          </a:prstGeom>
        </p:spPr>
      </p:pic>
      <p:pic>
        <p:nvPicPr>
          <p:cNvPr id="6" name="Picture 5"/>
          <p:cNvPicPr>
            <a:picLocks noChangeAspect="1"/>
          </p:cNvPicPr>
          <p:nvPr/>
        </p:nvPicPr>
        <p:blipFill>
          <a:blip r:embed="rId4"/>
          <a:stretch>
            <a:fillRect/>
          </a:stretch>
        </p:blipFill>
        <p:spPr>
          <a:xfrm>
            <a:off x="4525431" y="1848625"/>
            <a:ext cx="2379101" cy="2379101"/>
          </a:xfrm>
          <a:prstGeom prst="rect">
            <a:avLst/>
          </a:prstGeom>
        </p:spPr>
      </p:pic>
      <p:pic>
        <p:nvPicPr>
          <p:cNvPr id="9" name="Picture 8"/>
          <p:cNvPicPr>
            <a:picLocks noChangeAspect="1"/>
          </p:cNvPicPr>
          <p:nvPr/>
        </p:nvPicPr>
        <p:blipFill>
          <a:blip r:embed="rId5"/>
          <a:stretch>
            <a:fillRect/>
          </a:stretch>
        </p:blipFill>
        <p:spPr>
          <a:xfrm>
            <a:off x="6768196" y="1511051"/>
            <a:ext cx="4839907" cy="2765661"/>
          </a:xfrm>
          <a:prstGeom prst="rect">
            <a:avLst/>
          </a:prstGeom>
        </p:spPr>
      </p:pic>
      <p:pic>
        <p:nvPicPr>
          <p:cNvPr id="10" name="Picture 9"/>
          <p:cNvPicPr>
            <a:picLocks noChangeAspect="1"/>
          </p:cNvPicPr>
          <p:nvPr/>
        </p:nvPicPr>
        <p:blipFill>
          <a:blip r:embed="rId6"/>
          <a:stretch>
            <a:fillRect/>
          </a:stretch>
        </p:blipFill>
        <p:spPr>
          <a:xfrm>
            <a:off x="7973934" y="4259878"/>
            <a:ext cx="2910748" cy="1932919"/>
          </a:xfrm>
          <a:prstGeom prst="rect">
            <a:avLst/>
          </a:prstGeom>
        </p:spPr>
      </p:pic>
    </p:spTree>
    <p:extLst>
      <p:ext uri="{BB962C8B-B14F-4D97-AF65-F5344CB8AC3E}">
        <p14:creationId xmlns:p14="http://schemas.microsoft.com/office/powerpoint/2010/main" val="423497492"/>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Cloud Computing</a:t>
            </a:r>
            <a:endParaRPr lang="en-US" dirty="0"/>
          </a:p>
        </p:txBody>
      </p:sp>
      <p:pic>
        <p:nvPicPr>
          <p:cNvPr id="4" name="Picture 3"/>
          <p:cNvPicPr>
            <a:picLocks noChangeAspect="1"/>
          </p:cNvPicPr>
          <p:nvPr/>
        </p:nvPicPr>
        <p:blipFill>
          <a:blip r:embed="rId3"/>
          <a:stretch>
            <a:fillRect/>
          </a:stretch>
        </p:blipFill>
        <p:spPr>
          <a:xfrm>
            <a:off x="2765154" y="1318150"/>
            <a:ext cx="6311274" cy="4733456"/>
          </a:xfrm>
          <a:prstGeom prst="rect">
            <a:avLst/>
          </a:prstGeom>
        </p:spPr>
      </p:pic>
    </p:spTree>
    <p:extLst>
      <p:ext uri="{BB962C8B-B14F-4D97-AF65-F5344CB8AC3E}">
        <p14:creationId xmlns:p14="http://schemas.microsoft.com/office/powerpoint/2010/main" val="1028731068"/>
      </p:ext>
    </p:extLst>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Cloud computing</a:t>
            </a:r>
            <a:endParaRPr lang="en-US" dirty="0"/>
          </a:p>
        </p:txBody>
      </p:sp>
      <p:pic>
        <p:nvPicPr>
          <p:cNvPr id="5" name="Picture 4"/>
          <p:cNvPicPr>
            <a:picLocks noChangeAspect="1"/>
          </p:cNvPicPr>
          <p:nvPr/>
        </p:nvPicPr>
        <p:blipFill>
          <a:blip r:embed="rId2"/>
          <a:stretch>
            <a:fillRect/>
          </a:stretch>
        </p:blipFill>
        <p:spPr>
          <a:xfrm>
            <a:off x="2634847" y="1267251"/>
            <a:ext cx="6858000" cy="4902200"/>
          </a:xfrm>
          <a:prstGeom prst="rect">
            <a:avLst/>
          </a:prstGeom>
        </p:spPr>
      </p:pic>
    </p:spTree>
    <p:extLst>
      <p:ext uri="{BB962C8B-B14F-4D97-AF65-F5344CB8AC3E}">
        <p14:creationId xmlns:p14="http://schemas.microsoft.com/office/powerpoint/2010/main" val="2335182860"/>
      </p:ext>
    </p:extLst>
  </p:cSld>
  <p:clrMapOvr>
    <a:masterClrMapping/>
  </p:clrMapOvr>
  <p:transition xmlns:p14="http://schemas.microsoft.com/office/powerpoint/2010/mai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_rels/theme3.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1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1882</TotalTime>
  <Words>189</Words>
  <Application>Microsoft Macintosh PowerPoint</Application>
  <PresentationFormat>Custom</PresentationFormat>
  <Paragraphs>39</Paragraphs>
  <Slides>13</Slides>
  <Notes>6</Notes>
  <HiddenSlides>0</HiddenSlides>
  <MMClips>0</MMClips>
  <ScaleCrop>false</ScaleCrop>
  <HeadingPairs>
    <vt:vector size="4" baseType="variant">
      <vt:variant>
        <vt:lpstr>Theme</vt:lpstr>
      </vt:variant>
      <vt:variant>
        <vt:i4>4</vt:i4>
      </vt:variant>
      <vt:variant>
        <vt:lpstr>Slide Titles</vt:lpstr>
      </vt:variant>
      <vt:variant>
        <vt:i4>13</vt:i4>
      </vt:variant>
    </vt:vector>
  </HeadingPairs>
  <TitlesOfParts>
    <vt:vector size="17" baseType="lpstr">
      <vt:lpstr>Metro_Template_Light_16x9</vt:lpstr>
      <vt:lpstr>1_MS1444_Windows Azure Template 16x9_r08</vt:lpstr>
      <vt:lpstr>2_MS1444_Windows Azure Template 16x9_r08</vt:lpstr>
      <vt:lpstr>1_Metro_Template_Light_16x9</vt:lpstr>
      <vt:lpstr>PowerPoint Presentation</vt:lpstr>
      <vt:lpstr>1941 - Zuse Z3</vt:lpstr>
      <vt:lpstr>1947 – The transistor</vt:lpstr>
      <vt:lpstr>1953 / 1955 – First transistor based computer</vt:lpstr>
      <vt:lpstr>1988 - IBM personal computer </vt:lpstr>
      <vt:lpstr>Modern computer</vt:lpstr>
      <vt:lpstr>Modern devices</vt:lpstr>
      <vt:lpstr>Cloud Computing</vt:lpstr>
      <vt:lpstr>Cloud computing</vt:lpstr>
      <vt:lpstr>PowerPoint Presentation</vt:lpstr>
      <vt:lpstr>That’s cool and all, but…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Revolution</dc:title>
  <dc:creator>André Rodrigues</dc:creator>
  <cp:lastModifiedBy>Andre</cp:lastModifiedBy>
  <cp:revision>139</cp:revision>
  <dcterms:created xsi:type="dcterms:W3CDTF">2012-09-04T13:27:53Z</dcterms:created>
  <dcterms:modified xsi:type="dcterms:W3CDTF">2013-11-08T07:24:46Z</dcterms:modified>
</cp:coreProperties>
</file>